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aalalabas Wide" charset="1" panose="00000000000000000000"/>
      <p:regular r:id="rId15"/>
    </p:embeddedFont>
    <p:embeddedFont>
      <p:font typeface="Garet" charset="1" panose="00000000000000000000"/>
      <p:regular r:id="rId16"/>
    </p:embeddedFont>
    <p:embeddedFont>
      <p:font typeface="Garet Bold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558220"/>
            <a:ext cx="9144000" cy="4728780"/>
          </a:xfrm>
          <a:custGeom>
            <a:avLst/>
            <a:gdLst/>
            <a:ahLst/>
            <a:cxnLst/>
            <a:rect r="r" b="b" t="t" l="l"/>
            <a:pathLst>
              <a:path h="4728780" w="9144000">
                <a:moveTo>
                  <a:pt x="0" y="0"/>
                </a:moveTo>
                <a:lnTo>
                  <a:pt x="9144000" y="0"/>
                </a:lnTo>
                <a:lnTo>
                  <a:pt x="9144000" y="4728780"/>
                </a:lnTo>
                <a:lnTo>
                  <a:pt x="0" y="472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866" r="0" b="-158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0"/>
            <a:ext cx="9144000" cy="4728780"/>
          </a:xfrm>
          <a:custGeom>
            <a:avLst/>
            <a:gdLst/>
            <a:ahLst/>
            <a:cxnLst/>
            <a:rect r="r" b="b" t="t" l="l"/>
            <a:pathLst>
              <a:path h="4728780" w="9144000">
                <a:moveTo>
                  <a:pt x="0" y="0"/>
                </a:moveTo>
                <a:lnTo>
                  <a:pt x="9144000" y="0"/>
                </a:lnTo>
                <a:lnTo>
                  <a:pt x="9144000" y="4728780"/>
                </a:lnTo>
                <a:lnTo>
                  <a:pt x="0" y="472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866" r="0" b="-15866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37842" y="496436"/>
            <a:ext cx="17412317" cy="9294127"/>
            <a:chOff x="0" y="0"/>
            <a:chExt cx="4585960" cy="24478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85960" cy="2447836"/>
            </a:xfrm>
            <a:custGeom>
              <a:avLst/>
              <a:gdLst/>
              <a:ahLst/>
              <a:cxnLst/>
              <a:rect r="r" b="b" t="t" l="l"/>
              <a:pathLst>
                <a:path h="2447836" w="4585960">
                  <a:moveTo>
                    <a:pt x="0" y="0"/>
                  </a:moveTo>
                  <a:lnTo>
                    <a:pt x="4585960" y="0"/>
                  </a:lnTo>
                  <a:lnTo>
                    <a:pt x="4585960" y="2447836"/>
                  </a:lnTo>
                  <a:lnTo>
                    <a:pt x="0" y="244783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585960" cy="2495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074881" y="766224"/>
            <a:ext cx="1512802" cy="1512802"/>
          </a:xfrm>
          <a:custGeom>
            <a:avLst/>
            <a:gdLst/>
            <a:ahLst/>
            <a:cxnLst/>
            <a:rect r="r" b="b" t="t" l="l"/>
            <a:pathLst>
              <a:path h="1512802" w="1512802">
                <a:moveTo>
                  <a:pt x="0" y="0"/>
                </a:moveTo>
                <a:lnTo>
                  <a:pt x="1512801" y="0"/>
                </a:lnTo>
                <a:lnTo>
                  <a:pt x="1512801" y="1512801"/>
                </a:lnTo>
                <a:lnTo>
                  <a:pt x="0" y="15128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572000" y="4411980"/>
            <a:ext cx="9144000" cy="4846320"/>
          </a:xfrm>
          <a:custGeom>
            <a:avLst/>
            <a:gdLst/>
            <a:ahLst/>
            <a:cxnLst/>
            <a:rect r="r" b="b" t="t" l="l"/>
            <a:pathLst>
              <a:path h="4846320" w="9144000">
                <a:moveTo>
                  <a:pt x="0" y="0"/>
                </a:moveTo>
                <a:lnTo>
                  <a:pt x="9144000" y="0"/>
                </a:lnTo>
                <a:lnTo>
                  <a:pt x="9144000" y="4846320"/>
                </a:lnTo>
                <a:lnTo>
                  <a:pt x="0" y="48463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12895" y="1866070"/>
            <a:ext cx="15974787" cy="2460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94"/>
              </a:lnSpc>
              <a:spcBef>
                <a:spcPct val="0"/>
              </a:spcBef>
            </a:pPr>
            <a:r>
              <a:rPr lang="en-US" sz="14353">
                <a:solidFill>
                  <a:srgbClr val="7B8372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CAR RENT ALMATY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37700" y="0"/>
            <a:ext cx="19225700" cy="11155608"/>
          </a:xfrm>
          <a:custGeom>
            <a:avLst/>
            <a:gdLst/>
            <a:ahLst/>
            <a:cxnLst/>
            <a:rect r="r" b="b" t="t" l="l"/>
            <a:pathLst>
              <a:path h="11155608" w="19225700">
                <a:moveTo>
                  <a:pt x="0" y="0"/>
                </a:moveTo>
                <a:lnTo>
                  <a:pt x="19225700" y="0"/>
                </a:lnTo>
                <a:lnTo>
                  <a:pt x="19225700" y="11155608"/>
                </a:lnTo>
                <a:lnTo>
                  <a:pt x="0" y="11155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79" t="-46945" r="-1257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37842" y="619634"/>
            <a:ext cx="17412317" cy="9294127"/>
            <a:chOff x="0" y="0"/>
            <a:chExt cx="4585960" cy="24478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85960" cy="2447836"/>
            </a:xfrm>
            <a:custGeom>
              <a:avLst/>
              <a:gdLst/>
              <a:ahLst/>
              <a:cxnLst/>
              <a:rect r="r" b="b" t="t" l="l"/>
              <a:pathLst>
                <a:path h="2447836" w="4585960">
                  <a:moveTo>
                    <a:pt x="0" y="0"/>
                  </a:moveTo>
                  <a:lnTo>
                    <a:pt x="4585960" y="0"/>
                  </a:lnTo>
                  <a:lnTo>
                    <a:pt x="4585960" y="2447836"/>
                  </a:lnTo>
                  <a:lnTo>
                    <a:pt x="0" y="244783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585960" cy="2495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497853" y="2948637"/>
            <a:ext cx="3292295" cy="4389726"/>
          </a:xfrm>
          <a:custGeom>
            <a:avLst/>
            <a:gdLst/>
            <a:ahLst/>
            <a:cxnLst/>
            <a:rect r="r" b="b" t="t" l="l"/>
            <a:pathLst>
              <a:path h="4389726" w="3292295">
                <a:moveTo>
                  <a:pt x="0" y="0"/>
                </a:moveTo>
                <a:lnTo>
                  <a:pt x="3292294" y="0"/>
                </a:lnTo>
                <a:lnTo>
                  <a:pt x="3292294" y="4389726"/>
                </a:lnTo>
                <a:lnTo>
                  <a:pt x="0" y="4389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34" t="0" r="-91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24408" y="2948637"/>
            <a:ext cx="3292295" cy="4389726"/>
          </a:xfrm>
          <a:custGeom>
            <a:avLst/>
            <a:gdLst/>
            <a:ahLst/>
            <a:cxnLst/>
            <a:rect r="r" b="b" t="t" l="l"/>
            <a:pathLst>
              <a:path h="4389726" w="3292295">
                <a:moveTo>
                  <a:pt x="0" y="0"/>
                </a:moveTo>
                <a:lnTo>
                  <a:pt x="3292295" y="0"/>
                </a:lnTo>
                <a:lnTo>
                  <a:pt x="3292295" y="4389726"/>
                </a:lnTo>
                <a:lnTo>
                  <a:pt x="0" y="4389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775" t="0" r="-3730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13135" y="2948637"/>
            <a:ext cx="3292295" cy="4389726"/>
          </a:xfrm>
          <a:custGeom>
            <a:avLst/>
            <a:gdLst/>
            <a:ahLst/>
            <a:cxnLst/>
            <a:rect r="r" b="b" t="t" l="l"/>
            <a:pathLst>
              <a:path h="4389726" w="3292295">
                <a:moveTo>
                  <a:pt x="0" y="0"/>
                </a:moveTo>
                <a:lnTo>
                  <a:pt x="3292294" y="0"/>
                </a:lnTo>
                <a:lnTo>
                  <a:pt x="3292294" y="4389726"/>
                </a:lnTo>
                <a:lnTo>
                  <a:pt x="0" y="4389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72121" y="1181100"/>
            <a:ext cx="9743758" cy="123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9"/>
              </a:lnSpc>
            </a:pPr>
            <a:r>
              <a:rPr lang="en-US" sz="9185">
                <a:solidFill>
                  <a:srgbClr val="7B8372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OUR TEAM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62037" y="7566963"/>
            <a:ext cx="3563927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7B8372"/>
                </a:solidFill>
                <a:latin typeface="Garet"/>
                <a:ea typeface="Garet"/>
                <a:cs typeface="Garet"/>
                <a:sym typeface="Garet"/>
              </a:rPr>
              <a:t>Altybayev Alikhan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71542" y="7566963"/>
            <a:ext cx="399512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7B8372"/>
                </a:solidFill>
                <a:latin typeface="Garet"/>
                <a:ea typeface="Garet"/>
                <a:cs typeface="Garet"/>
                <a:sym typeface="Garet"/>
              </a:rPr>
              <a:t>Almabayev Assanali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18319" y="7566963"/>
            <a:ext cx="399512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7B8372"/>
                </a:solidFill>
                <a:latin typeface="Garet"/>
                <a:ea typeface="Garet"/>
                <a:cs typeface="Garet"/>
                <a:sym typeface="Garet"/>
              </a:rPr>
              <a:t>Asanbekova Merim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75" t="-13693" r="-4387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37842" y="496436"/>
            <a:ext cx="17412317" cy="9294127"/>
            <a:chOff x="0" y="0"/>
            <a:chExt cx="4585960" cy="24478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85960" cy="2447836"/>
            </a:xfrm>
            <a:custGeom>
              <a:avLst/>
              <a:gdLst/>
              <a:ahLst/>
              <a:cxnLst/>
              <a:rect r="r" b="b" t="t" l="l"/>
              <a:pathLst>
                <a:path h="2447836" w="4585960">
                  <a:moveTo>
                    <a:pt x="0" y="0"/>
                  </a:moveTo>
                  <a:lnTo>
                    <a:pt x="4585960" y="0"/>
                  </a:lnTo>
                  <a:lnTo>
                    <a:pt x="4585960" y="2447836"/>
                  </a:lnTo>
                  <a:lnTo>
                    <a:pt x="0" y="244783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585960" cy="2495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894600" y="8333646"/>
            <a:ext cx="794422" cy="563318"/>
          </a:xfrm>
          <a:custGeom>
            <a:avLst/>
            <a:gdLst/>
            <a:ahLst/>
            <a:cxnLst/>
            <a:rect r="r" b="b" t="t" l="l"/>
            <a:pathLst>
              <a:path h="563318" w="794422">
                <a:moveTo>
                  <a:pt x="0" y="0"/>
                </a:moveTo>
                <a:lnTo>
                  <a:pt x="794422" y="0"/>
                </a:lnTo>
                <a:lnTo>
                  <a:pt x="794422" y="563318"/>
                </a:lnTo>
                <a:lnTo>
                  <a:pt x="0" y="563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48588" y="3064606"/>
            <a:ext cx="8754008" cy="5832358"/>
          </a:xfrm>
          <a:custGeom>
            <a:avLst/>
            <a:gdLst/>
            <a:ahLst/>
            <a:cxnLst/>
            <a:rect r="r" b="b" t="t" l="l"/>
            <a:pathLst>
              <a:path h="5832358" w="8754008">
                <a:moveTo>
                  <a:pt x="0" y="0"/>
                </a:moveTo>
                <a:lnTo>
                  <a:pt x="8754008" y="0"/>
                </a:lnTo>
                <a:lnTo>
                  <a:pt x="8754008" y="5832358"/>
                </a:lnTo>
                <a:lnTo>
                  <a:pt x="0" y="58323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65798" y="1542029"/>
            <a:ext cx="8720735" cy="157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59"/>
              </a:lnSpc>
              <a:spcBef>
                <a:spcPct val="0"/>
              </a:spcBef>
            </a:pPr>
            <a:r>
              <a:rPr lang="en-US" sz="9185">
                <a:solidFill>
                  <a:srgbClr val="7B8372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663776"/>
            <a:ext cx="8041604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7B8372"/>
                </a:solidFill>
                <a:latin typeface="Garet"/>
                <a:ea typeface="Garet"/>
                <a:cs typeface="Garet"/>
                <a:sym typeface="Garet"/>
              </a:rPr>
              <a:t>There are few websites that can attract users with their convenience, simplicity, and functionality. This has led to a growing demand for online car rental services among tourists and local residents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990" t="-38539" r="0" b="-1950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37842" y="496436"/>
            <a:ext cx="17412317" cy="9294127"/>
            <a:chOff x="0" y="0"/>
            <a:chExt cx="4585960" cy="24478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85960" cy="2447836"/>
            </a:xfrm>
            <a:custGeom>
              <a:avLst/>
              <a:gdLst/>
              <a:ahLst/>
              <a:cxnLst/>
              <a:rect r="r" b="b" t="t" l="l"/>
              <a:pathLst>
                <a:path h="2447836" w="4585960">
                  <a:moveTo>
                    <a:pt x="0" y="0"/>
                  </a:moveTo>
                  <a:lnTo>
                    <a:pt x="4585960" y="0"/>
                  </a:lnTo>
                  <a:lnTo>
                    <a:pt x="4585960" y="2447836"/>
                  </a:lnTo>
                  <a:lnTo>
                    <a:pt x="0" y="244783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585960" cy="2495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232001" y="8333646"/>
            <a:ext cx="794422" cy="563318"/>
          </a:xfrm>
          <a:custGeom>
            <a:avLst/>
            <a:gdLst/>
            <a:ahLst/>
            <a:cxnLst/>
            <a:rect r="r" b="b" t="t" l="l"/>
            <a:pathLst>
              <a:path h="563318" w="794422">
                <a:moveTo>
                  <a:pt x="0" y="0"/>
                </a:moveTo>
                <a:lnTo>
                  <a:pt x="794423" y="0"/>
                </a:lnTo>
                <a:lnTo>
                  <a:pt x="794423" y="563318"/>
                </a:lnTo>
                <a:lnTo>
                  <a:pt x="0" y="563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7178" y="2245444"/>
            <a:ext cx="8699606" cy="5796113"/>
          </a:xfrm>
          <a:custGeom>
            <a:avLst/>
            <a:gdLst/>
            <a:ahLst/>
            <a:cxnLst/>
            <a:rect r="r" b="b" t="t" l="l"/>
            <a:pathLst>
              <a:path h="5796113" w="8699606">
                <a:moveTo>
                  <a:pt x="0" y="0"/>
                </a:moveTo>
                <a:lnTo>
                  <a:pt x="8699606" y="0"/>
                </a:lnTo>
                <a:lnTo>
                  <a:pt x="8699606" y="5796112"/>
                </a:lnTo>
                <a:lnTo>
                  <a:pt x="0" y="5796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405576" y="4251779"/>
            <a:ext cx="6853724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7B8372"/>
                </a:solidFill>
                <a:latin typeface="Garet"/>
                <a:ea typeface="Garet"/>
                <a:cs typeface="Garet"/>
                <a:sym typeface="Garet"/>
              </a:rPr>
              <a:t>We built an appealing and simple website where, with just a few clicks, any resident or tourist in Almaty can rent a car. One of the website features is a responsive design, making it accessible on both computers and smartphones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05576" y="1683568"/>
            <a:ext cx="6620847" cy="2419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69"/>
              </a:lnSpc>
            </a:pPr>
            <a:r>
              <a:rPr lang="en-US" sz="9185">
                <a:solidFill>
                  <a:srgbClr val="7B8372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OUR</a:t>
            </a:r>
          </a:p>
          <a:p>
            <a:pPr algn="l">
              <a:lnSpc>
                <a:spcPts val="9369"/>
              </a:lnSpc>
            </a:pPr>
            <a:r>
              <a:rPr lang="en-US" sz="9185">
                <a:solidFill>
                  <a:srgbClr val="7B8372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SOLUTION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4728780"/>
          </a:xfrm>
          <a:custGeom>
            <a:avLst/>
            <a:gdLst/>
            <a:ahLst/>
            <a:cxnLst/>
            <a:rect r="r" b="b" t="t" l="l"/>
            <a:pathLst>
              <a:path h="4728780" w="18288000">
                <a:moveTo>
                  <a:pt x="0" y="0"/>
                </a:moveTo>
                <a:lnTo>
                  <a:pt x="18288000" y="0"/>
                </a:lnTo>
                <a:lnTo>
                  <a:pt x="18288000" y="4728780"/>
                </a:lnTo>
                <a:lnTo>
                  <a:pt x="0" y="472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732" r="0" b="-8173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37842" y="496436"/>
            <a:ext cx="17412317" cy="9294127"/>
            <a:chOff x="0" y="0"/>
            <a:chExt cx="4585960" cy="24478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85960" cy="2447836"/>
            </a:xfrm>
            <a:custGeom>
              <a:avLst/>
              <a:gdLst/>
              <a:ahLst/>
              <a:cxnLst/>
              <a:rect r="r" b="b" t="t" l="l"/>
              <a:pathLst>
                <a:path h="2447836" w="4585960">
                  <a:moveTo>
                    <a:pt x="0" y="0"/>
                  </a:moveTo>
                  <a:lnTo>
                    <a:pt x="4585960" y="0"/>
                  </a:lnTo>
                  <a:lnTo>
                    <a:pt x="4585960" y="2447836"/>
                  </a:lnTo>
                  <a:lnTo>
                    <a:pt x="0" y="244783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585960" cy="2495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232001" y="8333646"/>
            <a:ext cx="794422" cy="563318"/>
          </a:xfrm>
          <a:custGeom>
            <a:avLst/>
            <a:gdLst/>
            <a:ahLst/>
            <a:cxnLst/>
            <a:rect r="r" b="b" t="t" l="l"/>
            <a:pathLst>
              <a:path h="563318" w="794422">
                <a:moveTo>
                  <a:pt x="0" y="0"/>
                </a:moveTo>
                <a:lnTo>
                  <a:pt x="794423" y="0"/>
                </a:lnTo>
                <a:lnTo>
                  <a:pt x="794423" y="563318"/>
                </a:lnTo>
                <a:lnTo>
                  <a:pt x="0" y="563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8129" y="1067620"/>
            <a:ext cx="8626202" cy="4075880"/>
          </a:xfrm>
          <a:custGeom>
            <a:avLst/>
            <a:gdLst/>
            <a:ahLst/>
            <a:cxnLst/>
            <a:rect r="r" b="b" t="t" l="l"/>
            <a:pathLst>
              <a:path h="4075880" w="8626202">
                <a:moveTo>
                  <a:pt x="0" y="0"/>
                </a:moveTo>
                <a:lnTo>
                  <a:pt x="8626201" y="0"/>
                </a:lnTo>
                <a:lnTo>
                  <a:pt x="8626201" y="4075880"/>
                </a:lnTo>
                <a:lnTo>
                  <a:pt x="0" y="4075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8129" y="5680048"/>
            <a:ext cx="8626202" cy="3946487"/>
          </a:xfrm>
          <a:custGeom>
            <a:avLst/>
            <a:gdLst/>
            <a:ahLst/>
            <a:cxnLst/>
            <a:rect r="r" b="b" t="t" l="l"/>
            <a:pathLst>
              <a:path h="3946487" w="8626202">
                <a:moveTo>
                  <a:pt x="0" y="0"/>
                </a:moveTo>
                <a:lnTo>
                  <a:pt x="8626201" y="0"/>
                </a:lnTo>
                <a:lnTo>
                  <a:pt x="8626201" y="3946487"/>
                </a:lnTo>
                <a:lnTo>
                  <a:pt x="0" y="39464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030873" y="2562420"/>
            <a:ext cx="3423520" cy="123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69"/>
              </a:lnSpc>
            </a:pPr>
            <a:r>
              <a:rPr lang="en-US" sz="9185">
                <a:solidFill>
                  <a:srgbClr val="7B8372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DEMO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51962" y="4470207"/>
            <a:ext cx="5609814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7B8372"/>
                </a:solidFill>
                <a:latin typeface="Garet"/>
                <a:ea typeface="Garet"/>
                <a:cs typeface="Garet"/>
                <a:sym typeface="Garet"/>
              </a:rPr>
              <a:t>Here you can find the main sections of our website where users can rent and view their already rented cars.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558220"/>
            <a:ext cx="18288000" cy="4728780"/>
          </a:xfrm>
          <a:custGeom>
            <a:avLst/>
            <a:gdLst/>
            <a:ahLst/>
            <a:cxnLst/>
            <a:rect r="r" b="b" t="t" l="l"/>
            <a:pathLst>
              <a:path h="4728780" w="18288000">
                <a:moveTo>
                  <a:pt x="0" y="0"/>
                </a:moveTo>
                <a:lnTo>
                  <a:pt x="18288000" y="0"/>
                </a:lnTo>
                <a:lnTo>
                  <a:pt x="18288000" y="4728780"/>
                </a:lnTo>
                <a:lnTo>
                  <a:pt x="0" y="472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732" r="0" b="-8173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37842" y="496436"/>
            <a:ext cx="17412317" cy="9294127"/>
            <a:chOff x="0" y="0"/>
            <a:chExt cx="4585960" cy="24478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85960" cy="2447836"/>
            </a:xfrm>
            <a:custGeom>
              <a:avLst/>
              <a:gdLst/>
              <a:ahLst/>
              <a:cxnLst/>
              <a:rect r="r" b="b" t="t" l="l"/>
              <a:pathLst>
                <a:path h="2447836" w="4585960">
                  <a:moveTo>
                    <a:pt x="0" y="0"/>
                  </a:moveTo>
                  <a:lnTo>
                    <a:pt x="4585960" y="0"/>
                  </a:lnTo>
                  <a:lnTo>
                    <a:pt x="4585960" y="2447836"/>
                  </a:lnTo>
                  <a:lnTo>
                    <a:pt x="0" y="244783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585960" cy="2495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894600" y="8333646"/>
            <a:ext cx="794422" cy="563318"/>
          </a:xfrm>
          <a:custGeom>
            <a:avLst/>
            <a:gdLst/>
            <a:ahLst/>
            <a:cxnLst/>
            <a:rect r="r" b="b" t="t" l="l"/>
            <a:pathLst>
              <a:path h="563318" w="794422">
                <a:moveTo>
                  <a:pt x="0" y="0"/>
                </a:moveTo>
                <a:lnTo>
                  <a:pt x="794422" y="0"/>
                </a:lnTo>
                <a:lnTo>
                  <a:pt x="794422" y="563318"/>
                </a:lnTo>
                <a:lnTo>
                  <a:pt x="0" y="563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57655" y="1117290"/>
            <a:ext cx="7265669" cy="7047699"/>
          </a:xfrm>
          <a:custGeom>
            <a:avLst/>
            <a:gdLst/>
            <a:ahLst/>
            <a:cxnLst/>
            <a:rect r="r" b="b" t="t" l="l"/>
            <a:pathLst>
              <a:path h="7047699" w="7265669">
                <a:moveTo>
                  <a:pt x="0" y="0"/>
                </a:moveTo>
                <a:lnTo>
                  <a:pt x="7265669" y="0"/>
                </a:lnTo>
                <a:lnTo>
                  <a:pt x="7265669" y="7047699"/>
                </a:lnTo>
                <a:lnTo>
                  <a:pt x="0" y="70476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15742" y="1269690"/>
            <a:ext cx="8720735" cy="2419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69"/>
              </a:lnSpc>
            </a:pPr>
            <a:r>
              <a:rPr lang="en-US" sz="9185">
                <a:solidFill>
                  <a:srgbClr val="7B8372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TECHNICAL APPROACH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94600" y="3989322"/>
            <a:ext cx="7463132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7B8372"/>
                </a:solidFill>
                <a:latin typeface="Garet"/>
                <a:ea typeface="Garet"/>
                <a:cs typeface="Garet"/>
                <a:sym typeface="Garet"/>
              </a:rPr>
              <a:t>We analyzed current trends and provided recommendations to simplify the service delivery process. For the development, we used several tools, including HTML, JavaScript, Vue.js, and its libraries, to create a dynamic and user-friendly interface.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01482" y="0"/>
            <a:ext cx="5186518" cy="10287000"/>
          </a:xfrm>
          <a:custGeom>
            <a:avLst/>
            <a:gdLst/>
            <a:ahLst/>
            <a:cxnLst/>
            <a:rect r="r" b="b" t="t" l="l"/>
            <a:pathLst>
              <a:path h="10287000" w="5186518">
                <a:moveTo>
                  <a:pt x="0" y="0"/>
                </a:moveTo>
                <a:lnTo>
                  <a:pt x="5186518" y="0"/>
                </a:lnTo>
                <a:lnTo>
                  <a:pt x="518651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3657" t="-13693" r="-7735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5186518" cy="10287000"/>
          </a:xfrm>
          <a:custGeom>
            <a:avLst/>
            <a:gdLst/>
            <a:ahLst/>
            <a:cxnLst/>
            <a:rect r="r" b="b" t="t" l="l"/>
            <a:pathLst>
              <a:path h="10287000" w="5186518">
                <a:moveTo>
                  <a:pt x="0" y="0"/>
                </a:moveTo>
                <a:lnTo>
                  <a:pt x="5186518" y="0"/>
                </a:lnTo>
                <a:lnTo>
                  <a:pt x="518651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3657" t="-13693" r="-77353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37842" y="496436"/>
            <a:ext cx="17412317" cy="9294127"/>
            <a:chOff x="0" y="0"/>
            <a:chExt cx="4585960" cy="24478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85960" cy="2447836"/>
            </a:xfrm>
            <a:custGeom>
              <a:avLst/>
              <a:gdLst/>
              <a:ahLst/>
              <a:cxnLst/>
              <a:rect r="r" b="b" t="t" l="l"/>
              <a:pathLst>
                <a:path h="2447836" w="4585960">
                  <a:moveTo>
                    <a:pt x="0" y="0"/>
                  </a:moveTo>
                  <a:lnTo>
                    <a:pt x="4585960" y="0"/>
                  </a:lnTo>
                  <a:lnTo>
                    <a:pt x="4585960" y="2447836"/>
                  </a:lnTo>
                  <a:lnTo>
                    <a:pt x="0" y="244783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585960" cy="2495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232001" y="8333646"/>
            <a:ext cx="794422" cy="563318"/>
          </a:xfrm>
          <a:custGeom>
            <a:avLst/>
            <a:gdLst/>
            <a:ahLst/>
            <a:cxnLst/>
            <a:rect r="r" b="b" t="t" l="l"/>
            <a:pathLst>
              <a:path h="563318" w="794422">
                <a:moveTo>
                  <a:pt x="0" y="0"/>
                </a:moveTo>
                <a:lnTo>
                  <a:pt x="794423" y="0"/>
                </a:lnTo>
                <a:lnTo>
                  <a:pt x="794423" y="563318"/>
                </a:lnTo>
                <a:lnTo>
                  <a:pt x="0" y="563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2545" y="1218846"/>
            <a:ext cx="7438176" cy="7678117"/>
          </a:xfrm>
          <a:custGeom>
            <a:avLst/>
            <a:gdLst/>
            <a:ahLst/>
            <a:cxnLst/>
            <a:rect r="r" b="b" t="t" l="l"/>
            <a:pathLst>
              <a:path h="7678117" w="7438176">
                <a:moveTo>
                  <a:pt x="0" y="0"/>
                </a:moveTo>
                <a:lnTo>
                  <a:pt x="7438176" y="0"/>
                </a:lnTo>
                <a:lnTo>
                  <a:pt x="7438176" y="7678118"/>
                </a:lnTo>
                <a:lnTo>
                  <a:pt x="0" y="7678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844121" y="3403144"/>
            <a:ext cx="6850620" cy="123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69"/>
              </a:lnSpc>
            </a:pPr>
            <a:r>
              <a:rPr lang="en-US" sz="9185">
                <a:solidFill>
                  <a:srgbClr val="7B8372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CHALLENGES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44121" y="4880502"/>
            <a:ext cx="8745218" cy="333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7B8372"/>
                </a:solidFill>
                <a:latin typeface="Garet"/>
                <a:ea typeface="Garet"/>
                <a:cs typeface="Garet"/>
                <a:sym typeface="Garet"/>
              </a:rPr>
              <a:t>After testing the website, we discussed and identified the following shortcomings:</a:t>
            </a:r>
          </a:p>
          <a:p>
            <a:pPr algn="just" marL="453390" indent="-226695" lvl="1">
              <a:lnSpc>
                <a:spcPts val="2940"/>
              </a:lnSpc>
              <a:buAutoNum type="arabicPeriod" startAt="1"/>
            </a:pPr>
            <a:r>
              <a:rPr lang="en-US" b="true" sz="2100">
                <a:solidFill>
                  <a:srgbClr val="7B8372"/>
                </a:solidFill>
                <a:latin typeface="Garet Bold"/>
                <a:ea typeface="Garet Bold"/>
                <a:cs typeface="Garet Bold"/>
                <a:sym typeface="Garet Bold"/>
              </a:rPr>
              <a:t>The absence of an input mask</a:t>
            </a:r>
            <a:r>
              <a:rPr lang="en-US" sz="2100">
                <a:solidFill>
                  <a:srgbClr val="7B8372"/>
                </a:solidFill>
                <a:latin typeface="Garet"/>
                <a:ea typeface="Garet"/>
                <a:cs typeface="Garet"/>
                <a:sym typeface="Garet"/>
              </a:rPr>
              <a:t> for phone numbers affects ease of use when entering the data.</a:t>
            </a:r>
          </a:p>
          <a:p>
            <a:pPr algn="just" marL="453390" indent="-226695" lvl="1">
              <a:lnSpc>
                <a:spcPts val="2940"/>
              </a:lnSpc>
              <a:buAutoNum type="arabicPeriod" startAt="1"/>
            </a:pPr>
            <a:r>
              <a:rPr lang="en-US" b="true" sz="2100">
                <a:solidFill>
                  <a:srgbClr val="7B8372"/>
                </a:solidFill>
                <a:latin typeface="Garet Bold"/>
                <a:ea typeface="Garet Bold"/>
                <a:cs typeface="Garet Bold"/>
                <a:sym typeface="Garet Bold"/>
              </a:rPr>
              <a:t>Validation</a:t>
            </a:r>
            <a:r>
              <a:rPr lang="en-US" sz="2100">
                <a:solidFill>
                  <a:srgbClr val="7B8372"/>
                </a:solidFill>
                <a:latin typeface="Garet"/>
                <a:ea typeface="Garet"/>
                <a:cs typeface="Garet"/>
                <a:sym typeface="Garet"/>
              </a:rPr>
              <a:t>: This feature can help users secure their accounts by implementing measures such as requiring complex passwords, properly formatted phone numbers, and more.</a:t>
            </a:r>
          </a:p>
          <a:p>
            <a:pPr algn="just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0"/>
            <a:ext cx="9144000" cy="4728780"/>
          </a:xfrm>
          <a:custGeom>
            <a:avLst/>
            <a:gdLst/>
            <a:ahLst/>
            <a:cxnLst/>
            <a:rect r="r" b="b" t="t" l="l"/>
            <a:pathLst>
              <a:path h="4728780" w="9144000">
                <a:moveTo>
                  <a:pt x="0" y="0"/>
                </a:moveTo>
                <a:lnTo>
                  <a:pt x="9144000" y="0"/>
                </a:lnTo>
                <a:lnTo>
                  <a:pt x="9144000" y="4728780"/>
                </a:lnTo>
                <a:lnTo>
                  <a:pt x="0" y="472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866" r="0" b="-158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37842" y="496436"/>
            <a:ext cx="17412317" cy="9294127"/>
            <a:chOff x="0" y="0"/>
            <a:chExt cx="4585960" cy="24478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85960" cy="2447836"/>
            </a:xfrm>
            <a:custGeom>
              <a:avLst/>
              <a:gdLst/>
              <a:ahLst/>
              <a:cxnLst/>
              <a:rect r="r" b="b" t="t" l="l"/>
              <a:pathLst>
                <a:path h="2447836" w="4585960">
                  <a:moveTo>
                    <a:pt x="0" y="0"/>
                  </a:moveTo>
                  <a:lnTo>
                    <a:pt x="4585960" y="0"/>
                  </a:lnTo>
                  <a:lnTo>
                    <a:pt x="4585960" y="2447836"/>
                  </a:lnTo>
                  <a:lnTo>
                    <a:pt x="0" y="244783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585960" cy="2495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894600" y="8333646"/>
            <a:ext cx="794422" cy="563318"/>
          </a:xfrm>
          <a:custGeom>
            <a:avLst/>
            <a:gdLst/>
            <a:ahLst/>
            <a:cxnLst/>
            <a:rect r="r" b="b" t="t" l="l"/>
            <a:pathLst>
              <a:path h="563318" w="794422">
                <a:moveTo>
                  <a:pt x="0" y="0"/>
                </a:moveTo>
                <a:lnTo>
                  <a:pt x="794422" y="0"/>
                </a:lnTo>
                <a:lnTo>
                  <a:pt x="794422" y="563318"/>
                </a:lnTo>
                <a:lnTo>
                  <a:pt x="0" y="563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16074" y="3469757"/>
            <a:ext cx="10731227" cy="5003434"/>
          </a:xfrm>
          <a:custGeom>
            <a:avLst/>
            <a:gdLst/>
            <a:ahLst/>
            <a:cxnLst/>
            <a:rect r="r" b="b" t="t" l="l"/>
            <a:pathLst>
              <a:path h="5003434" w="10731227">
                <a:moveTo>
                  <a:pt x="0" y="0"/>
                </a:moveTo>
                <a:lnTo>
                  <a:pt x="10731227" y="0"/>
                </a:lnTo>
                <a:lnTo>
                  <a:pt x="10731227" y="5003435"/>
                </a:lnTo>
                <a:lnTo>
                  <a:pt x="0" y="50034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7842" y="1524338"/>
            <a:ext cx="9743758" cy="123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69"/>
              </a:lnSpc>
            </a:pPr>
            <a:r>
              <a:rPr lang="en-US" sz="9185">
                <a:solidFill>
                  <a:srgbClr val="7B8372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IMPACT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7842" y="2859401"/>
            <a:ext cx="6130551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7B8372"/>
                </a:solidFill>
                <a:latin typeface="Garet"/>
                <a:ea typeface="Garet"/>
                <a:cs typeface="Garet"/>
                <a:sym typeface="Garet"/>
              </a:rPr>
              <a:t>We have taken significant steps toward achieving this goal by creating a simple and user-friendly website where users can rent a car in just a few clicks.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5558220"/>
            <a:ext cx="9144000" cy="4728780"/>
          </a:xfrm>
          <a:custGeom>
            <a:avLst/>
            <a:gdLst/>
            <a:ahLst/>
            <a:cxnLst/>
            <a:rect r="r" b="b" t="t" l="l"/>
            <a:pathLst>
              <a:path h="4728780" w="9144000">
                <a:moveTo>
                  <a:pt x="0" y="0"/>
                </a:moveTo>
                <a:lnTo>
                  <a:pt x="9144000" y="0"/>
                </a:lnTo>
                <a:lnTo>
                  <a:pt x="9144000" y="4728780"/>
                </a:lnTo>
                <a:lnTo>
                  <a:pt x="0" y="472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866" r="0" b="-158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9144000" cy="4728780"/>
          </a:xfrm>
          <a:custGeom>
            <a:avLst/>
            <a:gdLst/>
            <a:ahLst/>
            <a:cxnLst/>
            <a:rect r="r" b="b" t="t" l="l"/>
            <a:pathLst>
              <a:path h="4728780" w="9144000">
                <a:moveTo>
                  <a:pt x="0" y="0"/>
                </a:moveTo>
                <a:lnTo>
                  <a:pt x="9144000" y="0"/>
                </a:lnTo>
                <a:lnTo>
                  <a:pt x="9144000" y="4728780"/>
                </a:lnTo>
                <a:lnTo>
                  <a:pt x="0" y="472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866" r="0" b="-15866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37842" y="496436"/>
            <a:ext cx="17412317" cy="9294127"/>
            <a:chOff x="0" y="0"/>
            <a:chExt cx="4585960" cy="24478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85960" cy="2447836"/>
            </a:xfrm>
            <a:custGeom>
              <a:avLst/>
              <a:gdLst/>
              <a:ahLst/>
              <a:cxnLst/>
              <a:rect r="r" b="b" t="t" l="l"/>
              <a:pathLst>
                <a:path h="2447836" w="4585960">
                  <a:moveTo>
                    <a:pt x="0" y="0"/>
                  </a:moveTo>
                  <a:lnTo>
                    <a:pt x="4585960" y="0"/>
                  </a:lnTo>
                  <a:lnTo>
                    <a:pt x="4585960" y="2447836"/>
                  </a:lnTo>
                  <a:lnTo>
                    <a:pt x="0" y="244783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585960" cy="2495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746498" y="1028700"/>
            <a:ext cx="1512802" cy="1512802"/>
          </a:xfrm>
          <a:custGeom>
            <a:avLst/>
            <a:gdLst/>
            <a:ahLst/>
            <a:cxnLst/>
            <a:rect r="r" b="b" t="t" l="l"/>
            <a:pathLst>
              <a:path h="1512802" w="1512802">
                <a:moveTo>
                  <a:pt x="0" y="0"/>
                </a:moveTo>
                <a:lnTo>
                  <a:pt x="1512802" y="0"/>
                </a:lnTo>
                <a:lnTo>
                  <a:pt x="1512802" y="1512802"/>
                </a:lnTo>
                <a:lnTo>
                  <a:pt x="0" y="15128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35241" y="4728780"/>
            <a:ext cx="9214917" cy="5056686"/>
          </a:xfrm>
          <a:custGeom>
            <a:avLst/>
            <a:gdLst/>
            <a:ahLst/>
            <a:cxnLst/>
            <a:rect r="r" b="b" t="t" l="l"/>
            <a:pathLst>
              <a:path h="5056686" w="9214917">
                <a:moveTo>
                  <a:pt x="0" y="0"/>
                </a:moveTo>
                <a:lnTo>
                  <a:pt x="9214917" y="0"/>
                </a:lnTo>
                <a:lnTo>
                  <a:pt x="9214917" y="5056686"/>
                </a:lnTo>
                <a:lnTo>
                  <a:pt x="0" y="50566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75371" y="2135652"/>
            <a:ext cx="11223652" cy="2460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94"/>
              </a:lnSpc>
              <a:spcBef>
                <a:spcPct val="0"/>
              </a:spcBef>
            </a:pPr>
            <a:r>
              <a:rPr lang="en-US" sz="14353">
                <a:solidFill>
                  <a:srgbClr val="7B8372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DAGag0heDMs</dc:identifier>
  <dcterms:modified xsi:type="dcterms:W3CDTF">2011-08-01T06:04:30Z</dcterms:modified>
  <cp:revision>1</cp:revision>
  <dc:title>Final project</dc:title>
</cp:coreProperties>
</file>